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1" r:id="rId2"/>
    <p:sldId id="270" r:id="rId3"/>
    <p:sldId id="286" r:id="rId4"/>
    <p:sldId id="278" r:id="rId5"/>
    <p:sldId id="287" r:id="rId6"/>
    <p:sldId id="288" r:id="rId7"/>
    <p:sldId id="264" r:id="rId8"/>
    <p:sldId id="289" r:id="rId9"/>
    <p:sldId id="290" r:id="rId10"/>
    <p:sldId id="291" r:id="rId11"/>
    <p:sldId id="285" r:id="rId12"/>
  </p:sldIdLst>
  <p:sldSz cx="9144000" cy="6858000" type="screen4x3"/>
  <p:notesSz cx="6858000" cy="99456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51DE3"/>
    <a:srgbClr val="0066FF"/>
    <a:srgbClr val="FFFF00"/>
    <a:srgbClr val="FF0000"/>
    <a:srgbClr val="0000FF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ลักษณะสีปานกลาง 3 - 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C2A850-0957-445B-85D3-2AAD235920E7}" type="datetimeFigureOut">
              <a:rPr lang="th-TH"/>
              <a:pPr>
                <a:defRPr/>
              </a:pPr>
              <a:t>15/06/62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BC73BF-066D-4068-A416-B1F1612E96C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9864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39C9BF-4CCD-4F86-87BF-61B77E770E75}" type="datetimeFigureOut">
              <a:rPr lang="th-TH"/>
              <a:pPr>
                <a:defRPr/>
              </a:pPr>
              <a:t>15/06/62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74557C-2C2F-430B-A282-120331907E4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5189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59E54-0DB6-47D2-889E-37ADC81997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24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6740C-E836-4478-958A-2A3367B8CE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74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4199A-2F79-41CB-BD8F-1B843EDB0E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91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18A3-3D72-42B9-A723-DAE78E670F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01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B1CC3-B048-4D31-8F00-39E191097A2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46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0EE85-A019-42B2-8173-D24864FCDD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23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E4A01-910C-49A1-BC57-70FE7DAE1F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10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FECFB-196A-4A87-9224-E1AD7134BD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40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16969-903A-44CB-9E67-3CCC4E1FE5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7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59020-8D86-4754-8277-9441ED855B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94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4D1B-C36D-48BF-8366-CA09B03C4C3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33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CF85DA-7AE3-4558-9DA2-1908C2D706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0723">
            <a:off x="5967581" y="1053957"/>
            <a:ext cx="3123873" cy="2142210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168" r="3125" b="4982"/>
          <a:stretch>
            <a:fillRect/>
          </a:stretch>
        </p:blipFill>
        <p:spPr bwMode="auto">
          <a:xfrm>
            <a:off x="0" y="2420938"/>
            <a:ext cx="4932363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085184"/>
            <a:ext cx="9361040" cy="179285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25961"/>
            <a:ext cx="7625806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โครงการระบบสงเสริมการเกษตรแบบแปลงใหญ่ </a:t>
            </a:r>
            <a:endParaRPr lang="th-TH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ประจำปี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งบประมาณ พ.ศ.๒๕๖๑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92472" y="577015"/>
            <a:ext cx="7606570" cy="5847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การเตรียมความพร้อมในการพัฒนาคุณภาพ และเชื่อมโยงการตลาด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3507" y="1177588"/>
            <a:ext cx="9004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 - พัฒนาเจ้าหน้าที่เป็นที่ปรึกษาเกษตรกรและเป็นวิทยากรด้านมาตรฐานสินค้าเกษตร</a:t>
            </a: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 - ติดตามให้คำปรึกษาแนะนำและตรวจประเมินแปลงเบื้องต้น</a:t>
            </a: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 - จัดศึกษาดูงานในแปลงตัวอย่างหรือแปลงใหญ่ที่มีศักยภาพด้านการผลิตตามระบบมาตรฐาน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GAP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และการตลาดสินค้าเกษตรให้กับเกษตรกรสมาชิก</a:t>
            </a: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 - ให้ความรู้ทางวิชาการด้านการตลาด การแปรรูปผลผลิต บรรจุภัณฑ์ (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packaging)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การทำ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QR-Code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418" y="3835647"/>
            <a:ext cx="3726637" cy="24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3599273"/>
            <a:ext cx="3629370" cy="272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57338"/>
            <a:ext cx="3287712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19683" y="5417348"/>
            <a:ext cx="3084187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6600" b="1" cap="all" dirty="0" smtClean="0">
                <a:ln w="0"/>
                <a:solidFill>
                  <a:srgbClr val="009900"/>
                </a:solidFill>
                <a:effectLst>
                  <a:reflection blurRad="12700" stA="50000" endPos="50000" dist="5000" dir="5400000" sy="-100000" rotWithShape="0"/>
                </a:effectLst>
                <a:latin typeface="TH SarabunPSK" pitchFamily="34" charset="-34"/>
                <a:cs typeface="TH SarabunPSK" pitchFamily="34" charset="-34"/>
              </a:rPr>
              <a:t>ขอบคุณครับ</a:t>
            </a:r>
            <a:endParaRPr lang="th-TH" sz="6600" b="1" cap="all" dirty="0">
              <a:ln w="0"/>
              <a:solidFill>
                <a:srgbClr val="009900"/>
              </a:solidFill>
              <a:effectLst>
                <a:reflection blurRad="12700" stA="50000" endPos="50000" dist="5000" dir="5400000" sy="-100000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สี่เหลี่ยมผืนผ้า 4"/>
          <p:cNvSpPr>
            <a:spLocks noChangeArrowheads="1"/>
          </p:cNvSpPr>
          <p:nvPr/>
        </p:nvSpPr>
        <p:spPr bwMode="auto">
          <a:xfrm>
            <a:off x="4860032" y="753085"/>
            <a:ext cx="31318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จำนวนสมาชิก  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627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ราย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Smart Farmer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593   ราย</a:t>
            </a: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188" y="541338"/>
            <a:ext cx="3744788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แปลงปี </a:t>
            </a: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๕๙ (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แปลงปีที่ ๓)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02869" y="1416906"/>
            <a:ext cx="3347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๑. การพัฒนากลุ่ม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เกษตรกร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33823" y="2588612"/>
            <a:ext cx="6840760" cy="50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จัดเวทีวิเคราะห์ เพื่อทบทวนและปรับปรุงแผนและเป้าหมายการพัฒนาของกลุ่ม </a:t>
            </a:r>
            <a:endParaRPr lang="en-US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3077" name="Picture 5" descr="H:\work@phare\picture\โครงการแปลงใหญ่\2561\รูปงบ คง\เมือง\ผึ้ง\20180116_100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12" y="3226507"/>
            <a:ext cx="3230775" cy="24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1227" y="3238676"/>
            <a:ext cx="3214551" cy="241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1547664" y="1907247"/>
            <a:ext cx="7802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สถานภาพของกลุ่มคือ  กลุ่มวิสาหกิจชุมชนด้านการผลิตและแปรรูป ศูนย์ข้าวชุมชน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65597" y="1634846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เกษตรกรสมาชิกแปลงใหญ่ ปี </a:t>
            </a:r>
            <a:r>
              <a:rPr lang="en-US" b="1" dirty="0" smtClean="0">
                <a:latin typeface="TH SarabunIT๙" pitchFamily="34" charset="-34"/>
                <a:cs typeface="TH SarabunIT๙" pitchFamily="34" charset="-34"/>
              </a:rPr>
              <a:t>2559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จะได้รับการพัฒนาเป็นผู้จัดการแปลงใหญ่</a:t>
            </a:r>
          </a:p>
          <a:p>
            <a:endParaRPr lang="th-TH" sz="1600" b="1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th-TH" sz="8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โดยสำนักงานเกษตรจังหวัดแพร่ จะดำเนินการคัดเลือกเกษตรกร ตามคุณสมบัติ ดังนี้ 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เป็นสมาชิกและได้รับการคัดเลือกจากสมาชิกแปลงใหญ่ 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อายุระหว่าง 25 - 65 ปี 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มีความสามารถในการใช้งาน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IT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เบื้องต้น</a:t>
            </a:r>
          </a:p>
          <a:p>
            <a:pPr marL="514350" indent="-514350">
              <a:buAutoNum type="arabicPeriod" startAt="4"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จิตอาสา/เสียสละเพื่อส่วนรวม และจะดำเนินการอบรมในระหว่าง</a:t>
            </a:r>
          </a:p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วันที่ 3 – 5 พฤษภาคม 2561 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99395" y="692696"/>
            <a:ext cx="4792685" cy="70788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h-TH" sz="4000" b="1" dirty="0" smtClean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4000" b="1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พัฒนาเป็นผู้จัดการ</a:t>
            </a:r>
            <a:r>
              <a:rPr lang="th-TH" sz="4000" b="1" dirty="0" smtClean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แปลงใหญ่ </a:t>
            </a:r>
            <a:endParaRPr lang="th-TH" sz="4000" b="1" dirty="0">
              <a:solidFill>
                <a:srgbClr val="FFFF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95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325556"/>
            <a:ext cx="3960812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แปลงปี ๖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o (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แปลงปีที่ ๒)</a:t>
            </a:r>
          </a:p>
        </p:txBody>
      </p:sp>
      <p:sp>
        <p:nvSpPr>
          <p:cNvPr id="4" name="สี่เหลี่ยมผืนผ้า 4"/>
          <p:cNvSpPr>
            <a:spLocks noChangeArrowheads="1"/>
          </p:cNvSpPr>
          <p:nvPr/>
        </p:nvSpPr>
        <p:spPr bwMode="auto">
          <a:xfrm>
            <a:off x="4860032" y="325556"/>
            <a:ext cx="31318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จำนวนสมาชิก  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875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ราย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Smart Farmer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250   ราย</a:t>
            </a: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02869" y="1416906"/>
            <a:ext cx="334739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๑. การพัฒนากลุ่ม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เกษตรกร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33823" y="2588612"/>
            <a:ext cx="6840760" cy="50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จัดเวทีวิเคราะห์ เพื่อทบทวนและปรับปรุงแผนและเป้าหมายการพัฒนาของกลุ่ม </a:t>
            </a:r>
            <a:endParaRPr lang="en-US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48" y="3330385"/>
            <a:ext cx="3672741" cy="24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3323525"/>
            <a:ext cx="3655474" cy="242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1547663" y="2001681"/>
            <a:ext cx="7802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สถานภาพของกลุ่มคือ  กลุ่มวิสาหกิจชุมชนด้านการผลิตและแปรรูป ศูนย์ข้าวชุมชน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382831" y="1276928"/>
            <a:ext cx="8080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1. ใช้ปุ๋ยในอัตราที่เหมาะสม มีการผสมแม่ปุ๋ยใช้เอง และตรงกับช่วงระยะเวลา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386808" y="572468"/>
            <a:ext cx="6773414" cy="5847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h-TH" sz="32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เทคโนโลยีในการช่วยสนับสนุนเพิ่มประสิทธิภาพแปลงใหญ่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773515" y="3057647"/>
            <a:ext cx="3810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2. ปลูกพืชตระกูลถั่ว เพื่อปรับปรุงดิน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977" y="1825300"/>
            <a:ext cx="3655891" cy="24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663" y="3717032"/>
            <a:ext cx="3676809" cy="24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3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735556" y="76470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3. ใช้สาร</a:t>
            </a:r>
            <a:r>
              <a:rPr lang="th-TH" b="1" dirty="0" err="1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ชีว</a:t>
            </a:r>
            <a:r>
              <a:rPr lang="th-TH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ภัณฑ์ ทดแทนการใช้สารเคมีทางการเกษตร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80728" y="4221088"/>
            <a:ext cx="4841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4</a:t>
            </a:r>
            <a:r>
              <a:rPr lang="en-US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เทคนิคการเก็บเมล็ดพันธุ์ไว้ใช้เอง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287960"/>
            <a:ext cx="3606761" cy="270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26" y="3993641"/>
            <a:ext cx="3672741" cy="239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5536" y="476672"/>
            <a:ext cx="289694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๒</a:t>
            </a:r>
            <a:r>
              <a:rPr lang="en-US" sz="4000" b="1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การพัฒนาสินค้า</a:t>
            </a:r>
            <a:endParaRPr lang="en-US" sz="40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05700" y="1916832"/>
            <a:ext cx="8538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1.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การถ่ายทอดความรู้ ติดตามให้คำปรึกษาแนะนำและตรวจประเมินแปลงเบื้องต้น</a:t>
            </a:r>
          </a:p>
          <a:p>
            <a:r>
              <a:rPr lang="en-US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2. </a:t>
            </a:r>
            <a:r>
              <a:rPr lang="th-TH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ส่งเสริมการจัดทำแปลงเรียนรู้ เพื่อเป็นการทดสอบและสาธิต</a:t>
            </a:r>
            <a:r>
              <a:rPr lang="th-TH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เทคโนโลยี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140968"/>
            <a:ext cx="4136909" cy="30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77" y="3140968"/>
            <a:ext cx="4124886" cy="307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2987824" y="1390947"/>
            <a:ext cx="2569934" cy="5232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การพัฒนาคุณภาพสินค้า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67460" y="548680"/>
            <a:ext cx="6841938" cy="5847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การเชื่อมโยงตลาดมีการทำ 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Contract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หรือ 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MOU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การตลาด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3507" y="1177588"/>
            <a:ext cx="9004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1.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จัดเชื่อมโยงการผลิตการตลาดสินค้าเกษตร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GAP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ระหว่าง เกษตรกร หน่วยงานภาครัฐ    </a:t>
            </a:r>
          </a:p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(กระทรวงเกษตรและสหกรณ์ กระทรวงพาณิชย์) และผู้รับซื้อ</a:t>
            </a:r>
          </a:p>
          <a:p>
            <a:r>
              <a:rPr lang="en-US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2. </a:t>
            </a:r>
            <a:r>
              <a:rPr lang="th-TH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เชื่อมโยงตลาดล่วงหน้า โดยการทำ </a:t>
            </a:r>
            <a:r>
              <a:rPr lang="en-US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MOU </a:t>
            </a:r>
            <a:r>
              <a:rPr lang="th-TH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เพื่อซื้อขายผลผลิตกับโรงสีแพร่รุ่งเรือง อินเตอร์</a:t>
            </a:r>
            <a:r>
              <a:rPr lang="th-TH" dirty="0" err="1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ไรซ์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473" y="2780928"/>
            <a:ext cx="5112568" cy="360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042331" y="548680"/>
            <a:ext cx="4807726" cy="5847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การจัดทำแปลงเรียนรู้/เชื่อมโยงกับ </a:t>
            </a:r>
            <a:r>
              <a:rPr lang="th-TH" sz="3200" b="1" dirty="0" err="1" smtClean="0"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. 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3507" y="1177588"/>
            <a:ext cx="9004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1.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ให้ </a:t>
            </a:r>
            <a:r>
              <a:rPr lang="th-TH" dirty="0" err="1" smtClean="0"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. เป็นศูนย์กลางให้เกษตรกรแปลงใหญ่เข้ามาแลกเปลี่ยนเรียนรู้ระหว่างกัน</a:t>
            </a:r>
          </a:p>
          <a:p>
            <a:r>
              <a:rPr lang="en-US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2. </a:t>
            </a:r>
            <a:r>
              <a:rPr lang="th-TH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คัดเลือกแปลงของสมาชิกแปลงใหญ่สำหรับการพัฒนาให้ เป็น </a:t>
            </a:r>
            <a:r>
              <a:rPr lang="th-TH" dirty="0" err="1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.เครือข่ายของจังหวัด 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348879"/>
            <a:ext cx="4810664" cy="360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4359" y="3726026"/>
            <a:ext cx="3343834" cy="222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6456</TotalTime>
  <Words>476</Words>
  <Application>Microsoft Office PowerPoint</Application>
  <PresentationFormat>นำเสนอทางหน้าจอ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Diseño predeterminado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Windows User</cp:lastModifiedBy>
  <cp:revision>695</cp:revision>
  <cp:lastPrinted>2015-07-08T10:22:52Z</cp:lastPrinted>
  <dcterms:created xsi:type="dcterms:W3CDTF">2010-05-23T14:28:12Z</dcterms:created>
  <dcterms:modified xsi:type="dcterms:W3CDTF">2019-06-15T16:42:22Z</dcterms:modified>
</cp:coreProperties>
</file>